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2" r:id="rId11"/>
    <p:sldId id="287" r:id="rId12"/>
    <p:sldId id="288" r:id="rId13"/>
    <p:sldId id="289" r:id="rId14"/>
    <p:sldId id="293" r:id="rId15"/>
    <p:sldId id="297" r:id="rId16"/>
    <p:sldId id="281" r:id="rId17"/>
    <p:sldId id="284" r:id="rId18"/>
    <p:sldId id="285" r:id="rId19"/>
    <p:sldId id="295" r:id="rId20"/>
    <p:sldId id="304" r:id="rId21"/>
    <p:sldId id="298" r:id="rId22"/>
    <p:sldId id="299" r:id="rId23"/>
    <p:sldId id="292" r:id="rId24"/>
    <p:sldId id="286" r:id="rId25"/>
    <p:sldId id="312" r:id="rId26"/>
    <p:sldId id="319" r:id="rId27"/>
    <p:sldId id="290" r:id="rId28"/>
    <p:sldId id="309" r:id="rId29"/>
    <p:sldId id="317" r:id="rId30"/>
    <p:sldId id="316" r:id="rId31"/>
    <p:sldId id="318" r:id="rId32"/>
    <p:sldId id="306" r:id="rId33"/>
    <p:sldId id="315" r:id="rId34"/>
    <p:sldId id="307" r:id="rId35"/>
    <p:sldId id="308" r:id="rId36"/>
    <p:sldId id="283" r:id="rId37"/>
    <p:sldId id="291" r:id="rId38"/>
    <p:sldId id="294" r:id="rId39"/>
    <p:sldId id="296" r:id="rId40"/>
    <p:sldId id="300" r:id="rId41"/>
    <p:sldId id="301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406EA1-1D2D-41B4-A75D-9EF1134FA7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8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5590" y="5695763"/>
            <a:ext cx="1900165" cy="101282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9378950" cy="42227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14220325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265125164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84535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14554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FB3D5-8FE9-4665-B3FE-BE347625B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140" y="5695763"/>
            <a:ext cx="1907067" cy="10128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E52AB-255D-4E05-9301-F990F0026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2C4FF-E07D-4AC8-B26A-6F60DBF63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800" y="1825200"/>
            <a:ext cx="10800000" cy="3780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8845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Bottom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377313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B2E05C2-B751-4B59-9068-620723B3A9E1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B0F54E-0BE7-4A33-A351-524F2EE22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7991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B9B1F62-2CF2-4078-83C6-75806F2D78F3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A00E4-407A-4776-97C6-725805D36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86669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Bottom Title -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98D3-35D6-4F90-B105-98B8D9B1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D8D3B-F837-44B7-BBDB-6559FE78B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F29E4F-4D83-40E9-AD0F-6E05A67454B7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AE6149-1DB3-4E8A-BACF-907323E32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85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BB3D342-06E4-4922-A59E-B3C6ED470BD1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94D0C1-B306-49A0-BEE8-CA4A58C45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89734F-09EB-4320-9F32-4D0C805FE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D5F9DDD-B145-4429-A80E-6868A3849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925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6239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6600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BAAD3-0783-4301-A6D7-50970820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161762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643D0FB-8946-418E-AECC-1E7A068F9E83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5968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Bottom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33FF11-5E3D-4E1C-9D5B-7F4629392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E18CF86-6066-4472-88A0-409DCB1FB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4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A25582FE-413F-40E2-86D2-B206BD2ECEAA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8457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7ADD13-B249-465E-ADCC-C56D2244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004E32-98B7-422D-80CC-72308395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C705B68-AEAD-449B-8764-D409CB61FF42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755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Lef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-1" y="-2"/>
            <a:ext cx="3618000" cy="6858002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200" y="54000"/>
            <a:ext cx="3372971" cy="1760400"/>
          </a:xfrm>
        </p:spPr>
        <p:txBody>
          <a:bodyPr lIns="0" tIns="0" rIns="0" bIns="0" anchor="ctr" anchorCtr="0"/>
          <a:lstStyle>
            <a:lvl1pPr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3200" y="2044296"/>
            <a:ext cx="3373438" cy="4426810"/>
          </a:xfrm>
        </p:spPr>
        <p:txBody>
          <a:bodyPr lIns="0" tIns="0" rIns="0" bIns="0"/>
          <a:lstStyle>
            <a:lvl1pPr marL="360363" indent="-360363">
              <a:buClr>
                <a:schemeClr val="bg1"/>
              </a:buClr>
              <a:defRPr lang="en-US" sz="2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1pPr>
            <a:lvl2pPr marL="719138" indent="-273050">
              <a:buClr>
                <a:schemeClr val="bg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marL="360363" lvl="0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Click to edit Master text styles</a:t>
            </a:r>
          </a:p>
          <a:p>
            <a:pPr marL="360363" lvl="1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360363" lvl="2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Third level</a:t>
            </a:r>
          </a:p>
          <a:p>
            <a:pPr marL="360363" lvl="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360363" lvl="4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15753B-2D9E-4182-8980-722DB4FA94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78000" y="378000"/>
            <a:ext cx="7855200" cy="6093106"/>
          </a:xfrm>
        </p:spPr>
        <p:txBody>
          <a:bodyPr wrap="none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971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Righ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8574000" y="-1"/>
            <a:ext cx="3618000" cy="6864140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7201" y="54001"/>
            <a:ext cx="3372971" cy="1760400"/>
          </a:xfrm>
        </p:spPr>
        <p:txBody>
          <a:bodyPr lIns="0" tIns="0" rIns="0" bIns="0" anchor="ctr" anchorCtr="0"/>
          <a:lstStyle>
            <a:lvl1pPr algn="r"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07201" y="2044297"/>
            <a:ext cx="3373438" cy="442681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CC223-51D0-4EFB-9E06-709A87D77A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000" y="378000"/>
            <a:ext cx="7855200" cy="6094800"/>
          </a:xfrm>
        </p:spPr>
        <p:txBody>
          <a:bodyPr wrap="none"/>
          <a:lstStyle>
            <a:lvl2pPr marL="719138" indent="-273050"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11680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To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4254BA4A-E4B3-4005-8069-70BB55FE6997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0160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1520674-F100-4ACD-9D7A-5A6C2D0A0A3C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98318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Top - Blue 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EFCD-D2A4-4BCF-B630-AE3D55E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400"/>
            <a:ext cx="10800000" cy="3078000"/>
          </a:xfrm>
        </p:spPr>
        <p:txBody>
          <a:bodyPr lIns="0" tIns="0" rIns="0" bIns="0" anchor="t" anchorCtr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n-ea"/>
                <a:cs typeface="Catamaran Medium" panose="000006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E5C15DA-C006-46F4-9858-B0D04AFB0DCC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521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Bottom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0D921D0-08DF-48B4-B424-8D0EB0C9B394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672382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826" y="1763479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94771EB-18DA-49E5-8835-7C56F54B4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355863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875AA3-E1E5-4CCA-A1BC-DCBB3A2EFEA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400" y="1762508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99F8E2-678B-4274-A40C-C2ABF38D18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9226" y="17640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33B3B-A0C9-4AF3-B2F4-16D8206781C1}"/>
              </a:ext>
            </a:extLst>
          </p:cNvPr>
          <p:cNvSpPr txBox="1"/>
          <p:nvPr userDrawn="1"/>
        </p:nvSpPr>
        <p:spPr>
          <a:xfrm>
            <a:off x="517523" y="1397819"/>
            <a:ext cx="3598865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C940-3479-46A2-AFC7-DD1976EC155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400" y="1397820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E3720-F7C9-46B7-B034-EAE90F66A8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8789" y="1398452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C88818-7F81-42E8-9CBA-A66E8E3FD1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6826" y="5688905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0005-44E6-4DE8-B6D1-6ABD5E0420CE}"/>
              </a:ext>
            </a:extLst>
          </p:cNvPr>
          <p:cNvSpPr txBox="1"/>
          <p:nvPr userDrawn="1"/>
        </p:nvSpPr>
        <p:spPr>
          <a:xfrm>
            <a:off x="9799660" y="6209661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56617360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Top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87AAFBC4-7359-415F-A79D-D7BC1E8FEA21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263663-BF0A-4AB4-8FDD-140384D75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1411412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A393F-0193-438C-82BD-54AD11E18B0B}"/>
              </a:ext>
            </a:extLst>
          </p:cNvPr>
          <p:cNvSpPr txBox="1"/>
          <p:nvPr userDrawn="1"/>
        </p:nvSpPr>
        <p:spPr>
          <a:xfrm>
            <a:off x="518400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95333-172B-4A6B-BD56-7AF056DE8E6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026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5BF78-1F34-458D-BFD0-09E7B0CFF9D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9226" y="2454000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796BDDE-7350-4F95-ADC9-18AACBC61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2903" y="533910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165A2-8643-4261-8BBA-9CC1F4751AB4}"/>
              </a:ext>
            </a:extLst>
          </p:cNvPr>
          <p:cNvSpPr txBox="1"/>
          <p:nvPr userDrawn="1"/>
        </p:nvSpPr>
        <p:spPr>
          <a:xfrm>
            <a:off x="132472" y="54173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A9E1FD-6AA8-4C0B-9F33-1BE6D35487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113" y="2819224"/>
            <a:ext cx="359841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2B474C-5072-4310-B6CB-D6027BACDE6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026" y="28188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2CFE59-A150-425D-812A-C64BD837D9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8788" y="2818800"/>
            <a:ext cx="3600438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893515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404141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9000" kern="1200" cap="all" spc="-100" baseline="0" dirty="0">
          <a:solidFill>
            <a:srgbClr val="041E42"/>
          </a:solidFill>
          <a:latin typeface="Helvetica LT Pro ExtraComp" panose="020B0508030502060204" pitchFamily="34" charset="0"/>
          <a:ea typeface="+mn-ea"/>
          <a:cs typeface="Catamaran Medium" panose="000006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60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65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eg"/><Relationship Id="rId16" Type="http://schemas.openxmlformats.org/officeDocument/2006/relationships/image" Target="../media/image67.svg"/><Relationship Id="rId20" Type="http://schemas.openxmlformats.org/officeDocument/2006/relationships/image" Target="../media/image49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24" Type="http://schemas.openxmlformats.org/officeDocument/2006/relationships/image" Target="../media/image69.svg"/><Relationship Id="rId5" Type="http://schemas.openxmlformats.org/officeDocument/2006/relationships/image" Target="../media/image34.png"/><Relationship Id="rId15" Type="http://schemas.openxmlformats.org/officeDocument/2006/relationships/image" Target="../media/image66.png"/><Relationship Id="rId23" Type="http://schemas.openxmlformats.org/officeDocument/2006/relationships/image" Target="../media/image68.png"/><Relationship Id="rId28" Type="http://schemas.openxmlformats.org/officeDocument/2006/relationships/image" Target="../media/image71.svg"/><Relationship Id="rId10" Type="http://schemas.openxmlformats.org/officeDocument/2006/relationships/image" Target="../media/image63.svg"/><Relationship Id="rId19" Type="http://schemas.openxmlformats.org/officeDocument/2006/relationships/image" Target="../media/image48.png"/><Relationship Id="rId4" Type="http://schemas.openxmlformats.org/officeDocument/2006/relationships/image" Target="../media/image61.svg"/><Relationship Id="rId9" Type="http://schemas.openxmlformats.org/officeDocument/2006/relationships/image" Target="../media/image62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6.png"/><Relationship Id="rId18" Type="http://schemas.openxmlformats.org/officeDocument/2006/relationships/image" Target="../media/image79.svg"/><Relationship Id="rId26" Type="http://schemas.openxmlformats.org/officeDocument/2006/relationships/image" Target="../media/image81.svg"/><Relationship Id="rId3" Type="http://schemas.openxmlformats.org/officeDocument/2006/relationships/image" Target="../media/image74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78.png"/><Relationship Id="rId25" Type="http://schemas.openxmlformats.org/officeDocument/2006/relationships/image" Target="../media/image80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32" Type="http://schemas.openxmlformats.org/officeDocument/2006/relationships/image" Target="../media/image6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71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31" Type="http://schemas.openxmlformats.org/officeDocument/2006/relationships/image" Target="../media/image62.png"/><Relationship Id="rId4" Type="http://schemas.openxmlformats.org/officeDocument/2006/relationships/image" Target="../media/image75.svg"/><Relationship Id="rId9" Type="http://schemas.openxmlformats.org/officeDocument/2006/relationships/image" Target="../media/image38.png"/><Relationship Id="rId14" Type="http://schemas.openxmlformats.org/officeDocument/2006/relationships/image" Target="../media/image77.svg"/><Relationship Id="rId22" Type="http://schemas.openxmlformats.org/officeDocument/2006/relationships/image" Target="../media/image51.svg"/><Relationship Id="rId27" Type="http://schemas.openxmlformats.org/officeDocument/2006/relationships/image" Target="../media/image70.png"/><Relationship Id="rId30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81.svg"/><Relationship Id="rId3" Type="http://schemas.openxmlformats.org/officeDocument/2006/relationships/image" Target="../media/image32.png"/><Relationship Id="rId21" Type="http://schemas.openxmlformats.org/officeDocument/2006/relationships/image" Target="../media/image88.png"/><Relationship Id="rId7" Type="http://schemas.openxmlformats.org/officeDocument/2006/relationships/image" Target="../media/image84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80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87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82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71.svg"/><Relationship Id="rId10" Type="http://schemas.openxmlformats.org/officeDocument/2006/relationships/image" Target="../media/image39.svg"/><Relationship Id="rId19" Type="http://schemas.openxmlformats.org/officeDocument/2006/relationships/image" Target="../media/image86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89.svg"/><Relationship Id="rId27" Type="http://schemas.openxmlformats.org/officeDocument/2006/relationships/image" Target="../media/image70.png"/><Relationship Id="rId30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7A9-D870-4843-8C8F-C4040E04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GRADUATE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8D04-74B6-460F-9804-BAD6918B3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Understanding Big Data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47DEB17-E6C3-41D2-B8A0-441625E780C3}"/>
              </a:ext>
            </a:extLst>
          </p:cNvPr>
          <p:cNvSpPr txBox="1">
            <a:spLocks/>
          </p:cNvSpPr>
          <p:nvPr/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tabLst>
                <a:tab pos="5976000" algn="ctr"/>
              </a:tabLst>
              <a:defRPr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76000" algn="ctr"/>
              </a:tabLst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041E42">
                    <a:tint val="75000"/>
                  </a:srgbClr>
                </a:solidFill>
                <a:effectLst/>
                <a:uLnTx/>
                <a:uFillTx/>
                <a:latin typeface="Catamaran"/>
                <a:ea typeface="+mn-ea"/>
                <a:cs typeface="+mn-cs"/>
              </a:rPr>
              <a:t>© BJSS Ltd. 2019	Commercial in Confidence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600" y="4113049"/>
            <a:ext cx="926691" cy="16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696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80% of all modern data is unstructured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90% of the worlds data was created in the last 2 years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Need a strategy to analyze, process and understand unstructured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E21413-40C3-4F9F-B1BB-A958EF5C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88760"/>
              </p:ext>
            </p:extLst>
          </p:nvPr>
        </p:nvGraphicFramePr>
        <p:xfrm>
          <a:off x="5455777" y="4303864"/>
          <a:ext cx="516972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3240">
                  <a:extLst>
                    <a:ext uri="{9D8B030D-6E8A-4147-A177-3AD203B41FA5}">
                      <a16:colId xmlns:a16="http://schemas.microsoft.com/office/drawing/2014/main" val="3071446532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774412066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3653042648"/>
                    </a:ext>
                  </a:extLst>
                </a:gridCol>
              </a:tblGrid>
              <a:tr h="33288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Semi-Structured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Unstructured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977013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Relational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Email</a:t>
                      </a:r>
                    </a:p>
                  </a:txBody>
                  <a:tcPr marL="288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2948217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CSV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Word Document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8291876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Video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66446639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Web Page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7932191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1276886072"/>
                  </a:ext>
                </a:extLst>
              </a:tr>
              <a:tr h="24966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409976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Organize data into</a:t>
            </a:r>
          </a:p>
          <a:p>
            <a:pPr marL="457200" lvl="1" indent="0">
              <a:buNone/>
            </a:pPr>
            <a:r>
              <a:rPr lang="en-US" sz="2000" dirty="0"/>
              <a:t>Table (relation)</a:t>
            </a:r>
          </a:p>
          <a:p>
            <a:pPr marL="457200" lvl="1" indent="0">
              <a:buNone/>
            </a:pPr>
            <a:r>
              <a:rPr lang="en-US" sz="2000" dirty="0"/>
              <a:t>Column (attribute)</a:t>
            </a:r>
          </a:p>
          <a:p>
            <a:pPr marL="457200" lvl="1" indent="0">
              <a:buNone/>
            </a:pPr>
            <a:r>
              <a:rPr lang="en-US" sz="2000" dirty="0"/>
              <a:t>Row (tuple)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Follow Codd’s 12 Rules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FFB2C4-01CB-4585-80B4-4B76C21E2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19793"/>
              </p:ext>
            </p:extLst>
          </p:nvPr>
        </p:nvGraphicFramePr>
        <p:xfrm>
          <a:off x="6145493" y="478153"/>
          <a:ext cx="4554386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273725202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671613091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Document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Column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02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14234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MongoDB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CouchDB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Cassandra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216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28ED21-A4B0-4A3C-BABF-D0319C28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51344"/>
              </p:ext>
            </p:extLst>
          </p:nvPr>
        </p:nvGraphicFramePr>
        <p:xfrm>
          <a:off x="5006897" y="3634738"/>
          <a:ext cx="6831579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1626312954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826331175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019709862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Graph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Object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12784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 (hash/dictionary). Records are quickly retrieved via a unique key.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77199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neo4j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Redis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Oracle NoSQL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db4o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Sqoop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Flume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Data Factory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Extract-Transform-Load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OLAP/SSIS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Vertical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Specific transforms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warehousing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Up-front investment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Extract-Load-Transform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Horizontal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Transform on-demand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lakes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Unlimited potential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Spark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Hive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Flink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Pig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Mahout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Build 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ig data">
            <a:extLst>
              <a:ext uri="{FF2B5EF4-FFF2-40B4-BE49-F238E27FC236}">
                <a16:creationId xmlns:a16="http://schemas.microsoft.com/office/drawing/2014/main" id="{9E69670D-CA5D-4239-BA60-BFAF49BD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Analytic data </a:t>
            </a:r>
            <a:r>
              <a:rPr lang="en-US" sz="2000" dirty="0" err="1">
                <a:solidFill>
                  <a:srgbClr val="FFFFFF"/>
                </a:solidFill>
              </a:rPr>
              <a:t>centres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sets to serve specific queries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Star schema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Multi-dimensional cube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Collaboration through notebooks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Jupyter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Zeppelin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Databricks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dashboards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PowerBI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Grafana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 caching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1ADE-556A-48FB-8F4C-7037762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PIPELINES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Movement of data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Storage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Processing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Scheduled or triggered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Monitoring, alerting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DataOps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MONETISATION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mbridge analytica">
            <a:extLst>
              <a:ext uri="{FF2B5EF4-FFF2-40B4-BE49-F238E27FC236}">
                <a16:creationId xmlns:a16="http://schemas.microsoft.com/office/drawing/2014/main" id="{23C523A3-8118-4821-9EC9-F42E32EF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416"/>
            <a:ext cx="12191999" cy="6861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CB3734-58B7-4F77-AC21-F3A700BA9D6A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THE GOOD, THE BAD &amp; THE UGLY OF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0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2773-2AB5-4DBE-B8D6-108B488E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5126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Image result for ecosystem">
            <a:extLst>
              <a:ext uri="{FF2B5EF4-FFF2-40B4-BE49-F238E27FC236}">
                <a16:creationId xmlns:a16="http://schemas.microsoft.com/office/drawing/2014/main" id="{F7F86F8E-C2AF-42D3-8B42-F2BDBF69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431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Image result for ecosystem">
            <a:extLst>
              <a:ext uri="{FF2B5EF4-FFF2-40B4-BE49-F238E27FC236}">
                <a16:creationId xmlns:a16="http://schemas.microsoft.com/office/drawing/2014/main" id="{EBF226DB-DDAF-4086-81FF-2E2792685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16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Image result for big data">
            <a:extLst>
              <a:ext uri="{FF2B5EF4-FFF2-40B4-BE49-F238E27FC236}">
                <a16:creationId xmlns:a16="http://schemas.microsoft.com/office/drawing/2014/main" id="{906734C3-64EF-438E-B04F-6B66027E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19908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Image result for big data">
            <a:extLst>
              <a:ext uri="{FF2B5EF4-FFF2-40B4-BE49-F238E27FC236}">
                <a16:creationId xmlns:a16="http://schemas.microsoft.com/office/drawing/2014/main" id="{A630F3E2-0BEB-495D-A078-CCC35E7B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098351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elated image">
            <a:extLst>
              <a:ext uri="{FF2B5EF4-FFF2-40B4-BE49-F238E27FC236}">
                <a16:creationId xmlns:a16="http://schemas.microsoft.com/office/drawing/2014/main" id="{0015C3D9-EEFE-47A5-97CD-5CEF08A0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58675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2736F-F0DC-4C9E-B5D3-D6C5B89F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Compute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12343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Template (Jan 19)" id="{A4E79AE7-793D-4E12-A7E6-7FBAF8CF6C33}" vid="{27D6D6E7-4720-4CD0-9793-9F74303788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</TotalTime>
  <Words>801</Words>
  <Application>Microsoft Office PowerPoint</Application>
  <PresentationFormat>Widescreen</PresentationFormat>
  <Paragraphs>206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Catamaran</vt:lpstr>
      <vt:lpstr>Catamaran ExtraLight</vt:lpstr>
      <vt:lpstr>Catamaran Medium</vt:lpstr>
      <vt:lpstr>Catamaran SemiBold</vt:lpstr>
      <vt:lpstr>Helvetica LT Pro ExtraComp</vt:lpstr>
      <vt:lpstr>Wingdings</vt:lpstr>
      <vt:lpstr>Office Theme</vt:lpstr>
      <vt:lpstr>1_Office Theme</vt:lpstr>
      <vt:lpstr>GRADUATE ACADEMY</vt:lpstr>
      <vt:lpstr>BIG DATA</vt:lpstr>
      <vt:lpstr>VOLUME</vt:lpstr>
      <vt:lpstr>VELOCITY</vt:lpstr>
      <vt:lpstr>VARIETY</vt:lpstr>
      <vt:lpstr>VERACITY</vt:lpstr>
      <vt:lpstr>VALUE</vt:lpstr>
      <vt:lpstr>DATA STRATEGY</vt:lpstr>
      <vt:lpstr>ECOSYSTEM</vt:lpstr>
      <vt:lpstr>DATA</vt:lpstr>
      <vt:lpstr>SQL</vt:lpstr>
      <vt:lpstr>NOSQL</vt:lpstr>
      <vt:lpstr>CAP THEOREM</vt:lpstr>
      <vt:lpstr>INGESTION</vt:lpstr>
      <vt:lpstr>ETL / ELT</vt:lpstr>
      <vt:lpstr>STORAGE</vt:lpstr>
      <vt:lpstr>COMPUTE</vt:lpstr>
      <vt:lpstr>BATCH</vt:lpstr>
      <vt:lpstr>STREAMING</vt:lpstr>
      <vt:lpstr>RESULTS</vt:lpstr>
      <vt:lpstr>VISUALIZATION</vt:lpstr>
      <vt:lpstr>INSIGHTS</vt:lpstr>
      <vt:lpstr>PIPELINES</vt:lpstr>
      <vt:lpstr>MONETISATION</vt:lpstr>
      <vt:lpstr>PowerPoint Presentation</vt:lpstr>
      <vt:lpstr>POWERING AI</vt:lpstr>
      <vt:lpstr>DATA PLATFORM</vt:lpstr>
      <vt:lpstr>DATA PLATFORM</vt:lpstr>
      <vt:lpstr>DATA PLATFORM</vt:lpstr>
      <vt:lpstr>DATA PLATFORM</vt:lpstr>
      <vt:lpstr> HANDS ON LAB  </vt:lpstr>
      <vt:lpstr> HANDS ON LAB  </vt:lpstr>
      <vt:lpstr>HANDS ON LAB</vt:lpstr>
      <vt:lpstr>HANDS ON LAB</vt:lpstr>
      <vt:lpstr>PowerPoint Presentation</vt:lpstr>
      <vt:lpstr>ORCHESTRATION</vt:lpstr>
      <vt:lpstr>ORCHESTRATION</vt:lpstr>
      <vt:lpstr>ORCHESTRATION</vt:lpstr>
      <vt:lpstr>ORCHESTRATION</vt:lpstr>
      <vt:lpstr>ORCHESTRATION</vt:lpstr>
      <vt:lpstr>ORCHESTRATION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56</cp:revision>
  <dcterms:created xsi:type="dcterms:W3CDTF">2019-07-30T22:57:59Z</dcterms:created>
  <dcterms:modified xsi:type="dcterms:W3CDTF">2019-08-01T23:24:49Z</dcterms:modified>
</cp:coreProperties>
</file>